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34"/>
  </p:notesMasterIdLst>
  <p:sldIdLst>
    <p:sldId id="337" r:id="rId2"/>
    <p:sldId id="349" r:id="rId3"/>
    <p:sldId id="365" r:id="rId4"/>
    <p:sldId id="366" r:id="rId5"/>
    <p:sldId id="367" r:id="rId6"/>
    <p:sldId id="360" r:id="rId7"/>
    <p:sldId id="372" r:id="rId8"/>
    <p:sldId id="351" r:id="rId9"/>
    <p:sldId id="353" r:id="rId10"/>
    <p:sldId id="352" r:id="rId11"/>
    <p:sldId id="371" r:id="rId12"/>
    <p:sldId id="370" r:id="rId13"/>
    <p:sldId id="356" r:id="rId14"/>
    <p:sldId id="357" r:id="rId15"/>
    <p:sldId id="358" r:id="rId16"/>
    <p:sldId id="368" r:id="rId17"/>
    <p:sldId id="345" r:id="rId18"/>
    <p:sldId id="346" r:id="rId19"/>
    <p:sldId id="373" r:id="rId20"/>
    <p:sldId id="347" r:id="rId21"/>
    <p:sldId id="369" r:id="rId22"/>
    <p:sldId id="338" r:id="rId23"/>
    <p:sldId id="339" r:id="rId24"/>
    <p:sldId id="340" r:id="rId25"/>
    <p:sldId id="341" r:id="rId26"/>
    <p:sldId id="342" r:id="rId27"/>
    <p:sldId id="343" r:id="rId28"/>
    <p:sldId id="375" r:id="rId29"/>
    <p:sldId id="292" r:id="rId30"/>
    <p:sldId id="374" r:id="rId31"/>
    <p:sldId id="332" r:id="rId32"/>
    <p:sldId id="27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FAFD"/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9102" autoAdjust="0"/>
  </p:normalViewPr>
  <p:slideViewPr>
    <p:cSldViewPr snapToGrid="0">
      <p:cViewPr varScale="1">
        <p:scale>
          <a:sx n="54" d="100"/>
          <a:sy n="54" d="100"/>
        </p:scale>
        <p:origin x="12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1EBED-1A39-4726-9EEB-E271CCE68226}" type="datetimeFigureOut">
              <a:rPr lang="pt-BR"/>
              <a:t>01/04/2024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5D566-36E6-450D-A42F-04F537FDE04E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571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 que é </a:t>
            </a:r>
            <a:r>
              <a:rPr lang="en-US" dirty="0" err="1">
                <a:cs typeface="Calibri"/>
              </a:rPr>
              <a:t>afinal</a:t>
            </a:r>
            <a:r>
              <a:rPr lang="en-US" dirty="0">
                <a:cs typeface="Calibri"/>
              </a:rPr>
              <a:t> Deep Learning?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87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Pesquisa de IA e Saúde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959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Pesquisa de IA e Saúde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01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0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Oportunidades de pesquisa no Mackenzie FCI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71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Pesquisa de IA e Saúde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17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Pesquisa de IA e Saúde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35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Pesquisa de IA e Saúde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970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Nosso projeto envolve além do modelo de IA, a criação de uma aplicação/App para uso prático por médicos e radiologistas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195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Veja a atualidade e relevância do tema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72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13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Pesquisa de IA e Saúde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71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1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4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6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8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3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April 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April 1,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079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lose-up of blackboard with smudged chalk">
            <a:extLst>
              <a:ext uri="{FF2B5EF4-FFF2-40B4-BE49-F238E27FC236}">
                <a16:creationId xmlns:a16="http://schemas.microsoft.com/office/drawing/2014/main" id="{895A8A74-6EB5-4C78-A8D4-580DD29E9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73" r="-2" b="26827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vert="horz" lIns="0" tIns="0" rIns="0" bIns="0" rtlCol="0"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Fundamentos, usos e riscos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311A28C-9C58-8FF5-7805-09514716F0A7}"/>
              </a:ext>
            </a:extLst>
          </p:cNvPr>
          <p:cNvSpPr txBox="1">
            <a:spLocks/>
          </p:cNvSpPr>
          <p:nvPr/>
        </p:nvSpPr>
        <p:spPr>
          <a:xfrm>
            <a:off x="446049" y="893865"/>
            <a:ext cx="10894741" cy="14671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 cap="all" spc="7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accent3">
                    <a:lumMod val="40000"/>
                    <a:lumOff val="60000"/>
                  </a:schemeClr>
                </a:solidFill>
                <a:cs typeface="Calibri Light"/>
              </a:rPr>
              <a:t>Aplicações de IA e do Aprendizado de Máquina </a:t>
            </a:r>
          </a:p>
          <a:p>
            <a:pPr algn="l"/>
            <a:r>
              <a:rPr lang="pt-BR" sz="4400" dirty="0">
                <a:solidFill>
                  <a:schemeClr val="accent3">
                    <a:lumMod val="40000"/>
                    <a:lumOff val="60000"/>
                  </a:schemeClr>
                </a:solidFill>
                <a:cs typeface="Calibri Light"/>
              </a:rPr>
              <a:t>em Saúde</a:t>
            </a:r>
            <a:endParaRPr lang="de-DE" sz="4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2" descr="Image preview">
            <a:extLst>
              <a:ext uri="{FF2B5EF4-FFF2-40B4-BE49-F238E27FC236}">
                <a16:creationId xmlns:a16="http://schemas.microsoft.com/office/drawing/2014/main" id="{2F19CF6F-0125-D6BE-83A4-F2647C3E0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0" r="18288" b="-2"/>
          <a:stretch/>
        </p:blipFill>
        <p:spPr bwMode="auto">
          <a:xfrm>
            <a:off x="8756071" y="4515889"/>
            <a:ext cx="3190107" cy="188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A7E206-863A-7D17-7CFA-E9F562B74626}"/>
              </a:ext>
            </a:extLst>
          </p:cNvPr>
          <p:cNvSpPr txBox="1"/>
          <p:nvPr/>
        </p:nvSpPr>
        <p:spPr>
          <a:xfrm>
            <a:off x="366556" y="3087857"/>
            <a:ext cx="101713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Venha acompanhar algumas oportunidades da FCI de participar de pesquisas como projetos de IC, IT, TCC ou mesmo de </a:t>
            </a:r>
            <a:r>
              <a:rPr lang="pt-BR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mestrado</a:t>
            </a:r>
            <a:r>
              <a:rPr lang="pt-BR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/doutorado, no campo interdisciplinar da IA e da Saúde </a:t>
            </a:r>
          </a:p>
        </p:txBody>
      </p:sp>
    </p:spTree>
    <p:extLst>
      <p:ext uri="{BB962C8B-B14F-4D97-AF65-F5344CB8AC3E}">
        <p14:creationId xmlns:p14="http://schemas.microsoft.com/office/powerpoint/2010/main" val="170969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 overview of VGG16 and NiN models | by Khuyen Le | Medium">
            <a:extLst>
              <a:ext uri="{FF2B5EF4-FFF2-40B4-BE49-F238E27FC236}">
                <a16:creationId xmlns:a16="http://schemas.microsoft.com/office/drawing/2014/main" id="{D16DC27A-C04B-0393-35EB-086FC56C6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99" y="2915289"/>
            <a:ext cx="5143879" cy="327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F0C72D-DB95-22B5-C8AD-05EAC509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6" y="1784886"/>
            <a:ext cx="5284514" cy="282413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569403F-424E-A8E5-A3D1-3C8CF123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640" y="559759"/>
            <a:ext cx="2561332" cy="245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13C932-DB59-37D1-FC00-C9CAE31906E3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Deep</a:t>
            </a:r>
            <a:r>
              <a:rPr lang="pt-BR" dirty="0"/>
              <a:t> learning model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9543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AD8761-69A6-2DC6-AE7A-74417119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29" y="3086120"/>
            <a:ext cx="7726585" cy="2580588"/>
          </a:xfrm>
          <a:prstGeom prst="rect">
            <a:avLst/>
          </a:prstGeom>
        </p:spPr>
      </p:pic>
      <p:pic>
        <p:nvPicPr>
          <p:cNvPr id="13" name="a30a16f5-8a78-4b6b-9b3c-a17b223c400d.png.jpeg" descr="a30a16f5-8a78-4b6b-9b3c-a17b223c400d.png.jpeg">
            <a:extLst>
              <a:ext uri="{FF2B5EF4-FFF2-40B4-BE49-F238E27FC236}">
                <a16:creationId xmlns:a16="http://schemas.microsoft.com/office/drawing/2014/main" id="{A8FA5BAB-DDE5-B1DD-AF88-27C70C3E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90" y="1370582"/>
            <a:ext cx="3774753" cy="187194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C2CC3AC-87CB-C529-7FE3-3B200CC49715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Backend</a:t>
            </a:r>
            <a:r>
              <a:rPr lang="pt-BR" dirty="0"/>
              <a:t>: aplicação</a:t>
            </a:r>
            <a:endParaRPr lang="pt-BR" sz="3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AE3902-9E61-B10A-E503-6CF2E249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601" y="1263008"/>
            <a:ext cx="565655" cy="6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3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la4.png" descr="Tela4.png">
            <a:extLst>
              <a:ext uri="{FF2B5EF4-FFF2-40B4-BE49-F238E27FC236}">
                <a16:creationId xmlns:a16="http://schemas.microsoft.com/office/drawing/2014/main" id="{83C3657F-D9AC-8C2F-99E8-C654F562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98" y="1422399"/>
            <a:ext cx="5203768" cy="337969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" name="Tela5.png" descr="Tela5.png">
            <a:extLst>
              <a:ext uri="{FF2B5EF4-FFF2-40B4-BE49-F238E27FC236}">
                <a16:creationId xmlns:a16="http://schemas.microsoft.com/office/drawing/2014/main" id="{98C328F0-660E-960E-4B95-0F647B57E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394" y="1422399"/>
            <a:ext cx="5100296" cy="331249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504D2D-1E9B-378C-5BAD-9AD33E9A0465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frontend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83537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A7250-811E-3C1C-217A-B99BBA14A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67" y="1347439"/>
            <a:ext cx="5571880" cy="4628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B35DF-3924-329F-52C3-1651A294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767" y="1882920"/>
            <a:ext cx="4147503" cy="2789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59BD4-07E5-7F5F-4BD7-5844BA65DDB1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TCC: Doenças de pele</a:t>
            </a:r>
          </a:p>
        </p:txBody>
      </p:sp>
    </p:spTree>
    <p:extLst>
      <p:ext uri="{BB962C8B-B14F-4D97-AF65-F5344CB8AC3E}">
        <p14:creationId xmlns:p14="http://schemas.microsoft.com/office/powerpoint/2010/main" val="281490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D6C455-9803-6DF9-B945-C41A3A0A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57" y="1294522"/>
            <a:ext cx="5620955" cy="2589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549A88-6784-C455-F100-377CF874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71152"/>
            <a:ext cx="5830114" cy="307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69973-5430-B942-17AE-B52C9C0B3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50" y="4197451"/>
            <a:ext cx="4900585" cy="17674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F51E6C-B8EE-3C94-9BE1-139ECEC38F54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Doenças de pele</a:t>
            </a:r>
          </a:p>
        </p:txBody>
      </p:sp>
    </p:spTree>
    <p:extLst>
      <p:ext uri="{BB962C8B-B14F-4D97-AF65-F5344CB8AC3E}">
        <p14:creationId xmlns:p14="http://schemas.microsoft.com/office/powerpoint/2010/main" val="3721312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18027-FC33-742D-64ED-222A4F99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6" y="1227076"/>
            <a:ext cx="9701149" cy="4616624"/>
          </a:xfrm>
          <a:prstGeom prst="rect">
            <a:avLst/>
          </a:prstGeom>
        </p:spPr>
      </p:pic>
      <p:pic>
        <p:nvPicPr>
          <p:cNvPr id="3074" name="Picture 2" descr="HAM10000-skin-lesion-classifier.ipynb - Colaboratory">
            <a:extLst>
              <a:ext uri="{FF2B5EF4-FFF2-40B4-BE49-F238E27FC236}">
                <a16:creationId xmlns:a16="http://schemas.microsoft.com/office/drawing/2014/main" id="{8545A923-790A-64B9-BB5D-499CA0FE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720" y="3536574"/>
            <a:ext cx="3290235" cy="310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8B610-EB4D-56CD-9B22-1F4C0A0BA9A8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Doenças de pele: base públicas</a:t>
            </a:r>
          </a:p>
        </p:txBody>
      </p:sp>
    </p:spTree>
    <p:extLst>
      <p:ext uri="{BB962C8B-B14F-4D97-AF65-F5344CB8AC3E}">
        <p14:creationId xmlns:p14="http://schemas.microsoft.com/office/powerpoint/2010/main" val="385255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78F969-9897-A584-CC36-EBEC127C837E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IA e saúde : ALGUNS PROJETOS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DCFBE-9605-0D64-4A43-B70A8BB9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3914"/>
            <a:ext cx="4500129" cy="1921881"/>
          </a:xfrm>
          <a:prstGeom prst="rect">
            <a:avLst/>
          </a:prstGeom>
        </p:spPr>
      </p:pic>
      <p:pic>
        <p:nvPicPr>
          <p:cNvPr id="10" name="image6.jpg" descr="Text&#10;&#10;Description automatically generated with low confidence">
            <a:extLst>
              <a:ext uri="{FF2B5EF4-FFF2-40B4-BE49-F238E27FC236}">
                <a16:creationId xmlns:a16="http://schemas.microsoft.com/office/drawing/2014/main" id="{68F7D436-92CA-0A21-0485-31A1DEB9FD3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66816" y="4188088"/>
            <a:ext cx="3028950" cy="943610"/>
          </a:xfrm>
          <a:prstGeom prst="rect">
            <a:avLst/>
          </a:prstGeom>
          <a:ln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0BB8C0-68B5-0321-088A-2AE9FA497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076" y="1298544"/>
            <a:ext cx="1509806" cy="1857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06199-895D-57A1-BC65-793BC2997664}"/>
              </a:ext>
            </a:extLst>
          </p:cNvPr>
          <p:cNvSpPr txBox="1"/>
          <p:nvPr/>
        </p:nvSpPr>
        <p:spPr>
          <a:xfrm>
            <a:off x="5754047" y="1579897"/>
            <a:ext cx="523598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Estimativa de Maturidade Óssea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ICs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ITs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Dissertações e Teses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Aplicações de IA imagens e Saúde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ONCAI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Bolsas de 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Dados de Dengue, Câncer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ICs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ITs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TCCs</a:t>
            </a: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Bases Públicas de Saúde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Outros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46A2E2-D89E-87E1-AC54-AE0BF5B4C499}"/>
              </a:ext>
            </a:extLst>
          </p:cNvPr>
          <p:cNvSpPr/>
          <p:nvPr/>
        </p:nvSpPr>
        <p:spPr>
          <a:xfrm>
            <a:off x="457200" y="1233914"/>
            <a:ext cx="5296847" cy="43255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60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84;p17">
            <a:extLst>
              <a:ext uri="{FF2B5EF4-FFF2-40B4-BE49-F238E27FC236}">
                <a16:creationId xmlns:a16="http://schemas.microsoft.com/office/drawing/2014/main" id="{A1ED2604-4D1A-39BA-04D4-D2D4BFF992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7184" y="1798750"/>
            <a:ext cx="7057631" cy="32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45E6DE35-ACDA-64BF-661D-FC85824CCED8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 err="1"/>
              <a:t>health</a:t>
            </a:r>
            <a:r>
              <a:rPr lang="pt-BR" sz="3600" b="1" dirty="0"/>
              <a:t> tech </a:t>
            </a:r>
            <a:r>
              <a:rPr lang="pt-BR" sz="3600" b="1" dirty="0" err="1"/>
              <a:t>dna</a:t>
            </a:r>
            <a:r>
              <a:rPr lang="pt-BR" sz="3600" b="1" dirty="0"/>
              <a:t> </a:t>
            </a:r>
            <a:r>
              <a:rPr lang="pt-BR" sz="3600" b="1" dirty="0" err="1"/>
              <a:t>mackenzie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99253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84;p17">
            <a:extLst>
              <a:ext uri="{FF2B5EF4-FFF2-40B4-BE49-F238E27FC236}">
                <a16:creationId xmlns:a16="http://schemas.microsoft.com/office/drawing/2014/main" id="{A1ED2604-4D1A-39BA-04D4-D2D4BFF992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5530" y="299187"/>
            <a:ext cx="4223909" cy="219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1;p15">
            <a:extLst>
              <a:ext uri="{FF2B5EF4-FFF2-40B4-BE49-F238E27FC236}">
                <a16:creationId xmlns:a16="http://schemas.microsoft.com/office/drawing/2014/main" id="{58BA5CF6-5758-F881-844D-68499878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921" y="3219365"/>
            <a:ext cx="1455026" cy="11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3;p15">
            <a:extLst>
              <a:ext uri="{FF2B5EF4-FFF2-40B4-BE49-F238E27FC236}">
                <a16:creationId xmlns:a16="http://schemas.microsoft.com/office/drawing/2014/main" id="{10B579F0-7C51-AAE4-6F1E-461EF62D8853}"/>
              </a:ext>
            </a:extLst>
          </p:cNvPr>
          <p:cNvSpPr txBox="1"/>
          <p:nvPr/>
        </p:nvSpPr>
        <p:spPr>
          <a:xfrm>
            <a:off x="1731844" y="3127928"/>
            <a:ext cx="6792300" cy="13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200" b="1" dirty="0">
                <a:solidFill>
                  <a:srgbClr val="4590B8"/>
                </a:solidFill>
                <a:latin typeface="Gill Sans"/>
                <a:ea typeface="Gill Sans"/>
                <a:cs typeface="Gill Sans"/>
                <a:sym typeface="Gill Sans"/>
              </a:rPr>
              <a:t>BRCA </a:t>
            </a:r>
            <a:r>
              <a:rPr lang="pt-BR" sz="5400" b="1" dirty="0">
                <a:solidFill>
                  <a:srgbClr val="122446"/>
                </a:solidFill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lang="pt-BR" sz="8200" b="1" dirty="0">
                <a:solidFill>
                  <a:srgbClr val="12244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pt-BR" sz="8200" b="1" dirty="0">
                <a:solidFill>
                  <a:srgbClr val="4590B8"/>
                </a:solidFill>
                <a:latin typeface="Gill Sans"/>
                <a:ea typeface="Gill Sans"/>
                <a:cs typeface="Gill Sans"/>
                <a:sym typeface="Gill Sans"/>
              </a:rPr>
              <a:t>CEA</a:t>
            </a:r>
            <a:endParaRPr sz="8200" b="1" dirty="0">
              <a:solidFill>
                <a:srgbClr val="4590B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Google Shape;142;p15">
            <a:extLst>
              <a:ext uri="{FF2B5EF4-FFF2-40B4-BE49-F238E27FC236}">
                <a16:creationId xmlns:a16="http://schemas.microsoft.com/office/drawing/2014/main" id="{1F4C239B-B3F4-914F-AE8C-7682B35D6F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901" y="3128053"/>
            <a:ext cx="1103575" cy="13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330910-4147-D24F-2F63-D0DEB607AC0F}"/>
              </a:ext>
            </a:extLst>
          </p:cNvPr>
          <p:cNvSpPr txBox="1"/>
          <p:nvPr/>
        </p:nvSpPr>
        <p:spPr>
          <a:xfrm>
            <a:off x="834736" y="4888153"/>
            <a:ext cx="10161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Nossos softwares para análise, por meio de Inteligência Artificial, da probabilidade de recidiva de </a:t>
            </a:r>
          </a:p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pacientes de câncer de mama e de pulmão, propiciando um a personalização do tratamento</a:t>
            </a:r>
          </a:p>
          <a:p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262A5B-BB2B-3011-1046-F03FDCA434A3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Produtos em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533706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84;p17">
            <a:extLst>
              <a:ext uri="{FF2B5EF4-FFF2-40B4-BE49-F238E27FC236}">
                <a16:creationId xmlns:a16="http://schemas.microsoft.com/office/drawing/2014/main" id="{A1ED2604-4D1A-39BA-04D4-D2D4BFF992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5530" y="299187"/>
            <a:ext cx="4223909" cy="219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1;p15">
            <a:extLst>
              <a:ext uri="{FF2B5EF4-FFF2-40B4-BE49-F238E27FC236}">
                <a16:creationId xmlns:a16="http://schemas.microsoft.com/office/drawing/2014/main" id="{58BA5CF6-5758-F881-844D-68499878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530" y="3191702"/>
            <a:ext cx="1455026" cy="11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42;p15">
            <a:extLst>
              <a:ext uri="{FF2B5EF4-FFF2-40B4-BE49-F238E27FC236}">
                <a16:creationId xmlns:a16="http://schemas.microsoft.com/office/drawing/2014/main" id="{1F4C239B-B3F4-914F-AE8C-7682B35D6F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901" y="3128053"/>
            <a:ext cx="1103575" cy="13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0B0E392F-2200-2F9B-494D-E37E3F00D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76" y="657140"/>
            <a:ext cx="4381500" cy="51244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6D3EB3-8465-2D0F-A1C9-458D524D4992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Health tech: acadêmico</a:t>
            </a:r>
          </a:p>
        </p:txBody>
      </p:sp>
    </p:spTree>
    <p:extLst>
      <p:ext uri="{BB962C8B-B14F-4D97-AF65-F5344CB8AC3E}">
        <p14:creationId xmlns:p14="http://schemas.microsoft.com/office/powerpoint/2010/main" val="299686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card with a person's head and text&#10;&#10;Description automatically generated">
            <a:extLst>
              <a:ext uri="{FF2B5EF4-FFF2-40B4-BE49-F238E27FC236}">
                <a16:creationId xmlns:a16="http://schemas.microsoft.com/office/drawing/2014/main" id="{89B58BFF-33E5-D533-A96C-774618F8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7356"/>
            <a:ext cx="4227474" cy="4227474"/>
          </a:xfrm>
          <a:prstGeom prst="rect">
            <a:avLst/>
          </a:prstGeom>
        </p:spPr>
      </p:pic>
      <p:pic>
        <p:nvPicPr>
          <p:cNvPr id="6" name="Picture 5" descr="A poster with text and a brain&#10;&#10;Description automatically generated">
            <a:extLst>
              <a:ext uri="{FF2B5EF4-FFF2-40B4-BE49-F238E27FC236}">
                <a16:creationId xmlns:a16="http://schemas.microsoft.com/office/drawing/2014/main" id="{57D83D13-FEC9-5C94-A10A-4A13036CB8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59" y="1427356"/>
            <a:ext cx="2988296" cy="4227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303678-1F17-A254-4314-3B2E60F396E4}"/>
              </a:ext>
            </a:extLst>
          </p:cNvPr>
          <p:cNvSpPr txBox="1"/>
          <p:nvPr/>
        </p:nvSpPr>
        <p:spPr>
          <a:xfrm>
            <a:off x="8173844" y="1427356"/>
            <a:ext cx="307007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TCCs</a:t>
            </a: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Dissertações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Teses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Projetos Individuais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Parcerias e Bolsas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28C0A7-A244-FE03-5825-DE7A358B69FF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OPOrtunidades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617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84;p17">
            <a:extLst>
              <a:ext uri="{FF2B5EF4-FFF2-40B4-BE49-F238E27FC236}">
                <a16:creationId xmlns:a16="http://schemas.microsoft.com/office/drawing/2014/main" id="{A1ED2604-4D1A-39BA-04D4-D2D4BFF992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5530" y="299187"/>
            <a:ext cx="4223909" cy="219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81ED5-8D71-7192-396A-2BAB1FEFE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41" y="2652234"/>
            <a:ext cx="4551259" cy="2204254"/>
          </a:xfrm>
          <a:prstGeom prst="rect">
            <a:avLst/>
          </a:prstGeom>
        </p:spPr>
      </p:pic>
      <p:sp>
        <p:nvSpPr>
          <p:cNvPr id="8" name="Google Shape;181;p17">
            <a:extLst>
              <a:ext uri="{FF2B5EF4-FFF2-40B4-BE49-F238E27FC236}">
                <a16:creationId xmlns:a16="http://schemas.microsoft.com/office/drawing/2014/main" id="{F669D447-1594-EB55-0E82-75A12A5C2057}"/>
              </a:ext>
            </a:extLst>
          </p:cNvPr>
          <p:cNvSpPr txBox="1">
            <a:spLocks/>
          </p:cNvSpPr>
          <p:nvPr/>
        </p:nvSpPr>
        <p:spPr>
          <a:xfrm>
            <a:off x="8332653" y="2437111"/>
            <a:ext cx="5393100" cy="538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840"/>
              <a:buFont typeface="Arial" panose="020B0604020202020204" pitchFamily="34" charset="0"/>
              <a:buNone/>
            </a:pPr>
            <a:r>
              <a:rPr lang="pt-BR" sz="2000" dirty="0"/>
              <a:t>https://www.oncoai.com.br/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C3FE3A-FEA2-716E-F280-BB1A8BCA8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594" y="3571288"/>
            <a:ext cx="3139352" cy="19689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877711F-B26A-6035-4E68-86AF6FFC2869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Bolsa de </a:t>
            </a:r>
            <a:r>
              <a:rPr lang="pt-BR" dirty="0" err="1"/>
              <a:t>dt</a:t>
            </a:r>
            <a:endParaRPr lang="pt-BR" sz="36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F91DEA-0EE4-8213-6651-4C09645A5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87" y="1897797"/>
            <a:ext cx="1532867" cy="18347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191E38-52C0-4CE2-313F-276E68882743}"/>
              </a:ext>
            </a:extLst>
          </p:cNvPr>
          <p:cNvSpPr/>
          <p:nvPr/>
        </p:nvSpPr>
        <p:spPr>
          <a:xfrm>
            <a:off x="947290" y="1900747"/>
            <a:ext cx="1532866" cy="18347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787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78F969-9897-A584-CC36-EBEC127C837E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IA e saúde : ALGUNS PROJETOS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DCFBE-9605-0D64-4A43-B70A8BB9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3914"/>
            <a:ext cx="4500129" cy="1921881"/>
          </a:xfrm>
          <a:prstGeom prst="rect">
            <a:avLst/>
          </a:prstGeom>
        </p:spPr>
      </p:pic>
      <p:pic>
        <p:nvPicPr>
          <p:cNvPr id="10" name="image6.jpg" descr="Text&#10;&#10;Description automatically generated with low confidence">
            <a:extLst>
              <a:ext uri="{FF2B5EF4-FFF2-40B4-BE49-F238E27FC236}">
                <a16:creationId xmlns:a16="http://schemas.microsoft.com/office/drawing/2014/main" id="{68F7D436-92CA-0A21-0485-31A1DEB9FD3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66816" y="4188088"/>
            <a:ext cx="3028950" cy="943610"/>
          </a:xfrm>
          <a:prstGeom prst="rect">
            <a:avLst/>
          </a:prstGeom>
          <a:ln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0BB8C0-68B5-0321-088A-2AE9FA497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076" y="1298544"/>
            <a:ext cx="1509806" cy="1857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06199-895D-57A1-BC65-793BC2997664}"/>
              </a:ext>
            </a:extLst>
          </p:cNvPr>
          <p:cNvSpPr txBox="1"/>
          <p:nvPr/>
        </p:nvSpPr>
        <p:spPr>
          <a:xfrm>
            <a:off x="5754047" y="1579897"/>
            <a:ext cx="523598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Estimativa de Maturidade Óssea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ICs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ITs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Dissertações e Teses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Aplicações de IA imagens e Saúde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ONCAI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Bolsas de 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Dados de Dengue, Câncer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ICs</a:t>
            </a:r>
            <a:r>
              <a:rPr lang="pt-BR" sz="2400" dirty="0"/>
              <a:t>, </a:t>
            </a:r>
            <a:r>
              <a:rPr lang="pt-BR" sz="2400" dirty="0" err="1"/>
              <a:t>ITs</a:t>
            </a:r>
            <a:r>
              <a:rPr lang="pt-BR" sz="2400" dirty="0"/>
              <a:t>, </a:t>
            </a:r>
            <a:r>
              <a:rPr lang="pt-BR" sz="2400" dirty="0" err="1"/>
              <a:t>TCCs</a:t>
            </a:r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Bases Públicas de Saúde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Outros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46A2E2-D89E-87E1-AC54-AE0BF5B4C499}"/>
              </a:ext>
            </a:extLst>
          </p:cNvPr>
          <p:cNvSpPr/>
          <p:nvPr/>
        </p:nvSpPr>
        <p:spPr>
          <a:xfrm>
            <a:off x="457200" y="1233914"/>
            <a:ext cx="5296847" cy="43255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859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94983-96AD-86E0-1AC9-1E1B8386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3" y="1285811"/>
            <a:ext cx="5852521" cy="3964085"/>
          </a:xfrm>
          <a:prstGeom prst="rect">
            <a:avLst/>
          </a:prstGeom>
        </p:spPr>
      </p:pic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D0DEC80F-159C-D23D-27D6-2B6E0D513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72" y="3780450"/>
            <a:ext cx="65246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3D421D-F485-811F-0D6A-2B725B6908F7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Câncer: FOSP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0A289-F7A7-E955-2923-1CA9D195BB5C}"/>
              </a:ext>
            </a:extLst>
          </p:cNvPr>
          <p:cNvSpPr txBox="1"/>
          <p:nvPr/>
        </p:nvSpPr>
        <p:spPr>
          <a:xfrm>
            <a:off x="6651812" y="981308"/>
            <a:ext cx="55401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Previsão do Tempo de Vida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Previsão do Tempo de Sobrevida e Vida Útil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Modelos de IA e de Sobrevivência</a:t>
            </a:r>
          </a:p>
        </p:txBody>
      </p:sp>
    </p:spTree>
    <p:extLst>
      <p:ext uri="{BB962C8B-B14F-4D97-AF65-F5344CB8AC3E}">
        <p14:creationId xmlns:p14="http://schemas.microsoft.com/office/powerpoint/2010/main" val="166834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C7B26-4C4D-F8DA-B2D5-021BFF3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48" y="1281648"/>
            <a:ext cx="10936941" cy="4889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94983-96AD-86E0-1AC9-1E1B8386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85" y="3672444"/>
            <a:ext cx="4434547" cy="3003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945A0-4527-8FE5-CD60-C4C8586FD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055" y="520257"/>
            <a:ext cx="3174977" cy="27532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CA6AA81-205A-A698-52A1-72633D98EBAF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Câncer: FOSP</a:t>
            </a:r>
          </a:p>
        </p:txBody>
      </p:sp>
    </p:spTree>
    <p:extLst>
      <p:ext uri="{BB962C8B-B14F-4D97-AF65-F5344CB8AC3E}">
        <p14:creationId xmlns:p14="http://schemas.microsoft.com/office/powerpoint/2010/main" val="211039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02A6D-1EA2-E97D-F613-A282C63C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06" y="609762"/>
            <a:ext cx="7007653" cy="37643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35BE1A-DBE4-4157-AE9F-0244047391E6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Info dengue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A57B4-B084-C090-56A3-5C37CFC7548D}"/>
              </a:ext>
            </a:extLst>
          </p:cNvPr>
          <p:cNvSpPr txBox="1"/>
          <p:nvPr/>
        </p:nvSpPr>
        <p:spPr>
          <a:xfrm>
            <a:off x="307547" y="4118956"/>
            <a:ext cx="55401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Previsão de número de casos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Alertas de incidência e mortalidade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Modelos de IA e de Séries Temporais</a:t>
            </a:r>
          </a:p>
        </p:txBody>
      </p:sp>
    </p:spTree>
    <p:extLst>
      <p:ext uri="{BB962C8B-B14F-4D97-AF65-F5344CB8AC3E}">
        <p14:creationId xmlns:p14="http://schemas.microsoft.com/office/powerpoint/2010/main" val="402820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44D6F-069B-22F1-8AAF-8A1288B8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49" y="1148506"/>
            <a:ext cx="8910301" cy="3858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78FD9D-7715-2AE1-69E3-09FA3E3C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43" y="4184072"/>
            <a:ext cx="4999213" cy="24539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BA4549-151A-CFAA-CE00-3C7A814EEE3B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Info dengue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4A04C-055E-7CD5-314D-847BBE5E89E7}"/>
              </a:ext>
            </a:extLst>
          </p:cNvPr>
          <p:cNvSpPr txBox="1"/>
          <p:nvPr/>
        </p:nvSpPr>
        <p:spPr>
          <a:xfrm>
            <a:off x="457200" y="4992593"/>
            <a:ext cx="5540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Dados regionalizados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Geoespacial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3931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49CE8-C21E-D4A2-DB70-0BE4B6AA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6" y="1152986"/>
            <a:ext cx="7020905" cy="2896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3281B-E9FA-6683-DE09-6859C76F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7" y="2273540"/>
            <a:ext cx="5084167" cy="38942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097831-DC5E-5C38-E02D-5DB8ACA10DBF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Info dengue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0A93F-3C89-B212-4C83-161F35430E68}"/>
              </a:ext>
            </a:extLst>
          </p:cNvPr>
          <p:cNvSpPr txBox="1"/>
          <p:nvPr/>
        </p:nvSpPr>
        <p:spPr>
          <a:xfrm>
            <a:off x="457200" y="4992593"/>
            <a:ext cx="5540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Dados regionalizados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Geoespacial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26887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61000-1A37-AB39-FD57-47D3C918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20" y="1106126"/>
            <a:ext cx="8803819" cy="50469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5D6FBD-7F36-3CE6-A49E-FE536EA71F70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Dados públicos de saúde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17969-3BE8-851E-66A8-96613DA21BDA}"/>
              </a:ext>
            </a:extLst>
          </p:cNvPr>
          <p:cNvSpPr txBox="1"/>
          <p:nvPr/>
        </p:nvSpPr>
        <p:spPr>
          <a:xfrm>
            <a:off x="457200" y="4992593"/>
            <a:ext cx="554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Dados SUS, etc.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17609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78F969-9897-A584-CC36-EBEC127C837E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IA e saúde : ALGUNS PROJETOS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DCFBE-9605-0D64-4A43-B70A8BB9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3914"/>
            <a:ext cx="4500129" cy="1921881"/>
          </a:xfrm>
          <a:prstGeom prst="rect">
            <a:avLst/>
          </a:prstGeom>
        </p:spPr>
      </p:pic>
      <p:pic>
        <p:nvPicPr>
          <p:cNvPr id="10" name="image6.jpg" descr="Text&#10;&#10;Description automatically generated with low confidence">
            <a:extLst>
              <a:ext uri="{FF2B5EF4-FFF2-40B4-BE49-F238E27FC236}">
                <a16:creationId xmlns:a16="http://schemas.microsoft.com/office/drawing/2014/main" id="{68F7D436-92CA-0A21-0485-31A1DEB9FD3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66816" y="4188088"/>
            <a:ext cx="3028950" cy="943610"/>
          </a:xfrm>
          <a:prstGeom prst="rect">
            <a:avLst/>
          </a:prstGeom>
          <a:ln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0BB8C0-68B5-0321-088A-2AE9FA497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076" y="1298544"/>
            <a:ext cx="1509806" cy="1857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06199-895D-57A1-BC65-793BC2997664}"/>
              </a:ext>
            </a:extLst>
          </p:cNvPr>
          <p:cNvSpPr txBox="1"/>
          <p:nvPr/>
        </p:nvSpPr>
        <p:spPr>
          <a:xfrm>
            <a:off x="5754047" y="1579897"/>
            <a:ext cx="523598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Estimativa de Maturidade Óssea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ICs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ITs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Dissertações e Teses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Aplicações de IA imagens e Saúde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ONCAI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Bolsas de 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Dados de Dengue, Câncer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ICs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ITs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TCCs</a:t>
            </a: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Bases Públicas de Saúde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Outros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46A2E2-D89E-87E1-AC54-AE0BF5B4C499}"/>
              </a:ext>
            </a:extLst>
          </p:cNvPr>
          <p:cNvSpPr/>
          <p:nvPr/>
        </p:nvSpPr>
        <p:spPr>
          <a:xfrm>
            <a:off x="457200" y="1233914"/>
            <a:ext cx="5296847" cy="43255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328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machine deep learning">
            <a:extLst>
              <a:ext uri="{FF2B5EF4-FFF2-40B4-BE49-F238E27FC236}">
                <a16:creationId xmlns:a16="http://schemas.microsoft.com/office/drawing/2014/main" id="{3DCA352C-EE65-B476-C749-DC170ED4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5" y="1863214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79078D-E7A4-4760-E3D6-B741EF60ECFF}"/>
              </a:ext>
            </a:extLst>
          </p:cNvPr>
          <p:cNvSpPr txBox="1"/>
          <p:nvPr/>
        </p:nvSpPr>
        <p:spPr>
          <a:xfrm>
            <a:off x="7124374" y="1672714"/>
            <a:ext cx="49326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342900" indent="-342900">
              <a:buFont typeface="Arial" panose="020B0604020202020204" pitchFamily="34" charset="0"/>
              <a:buChar char="•"/>
              <a:defRPr sz="2400" b="1"/>
            </a:lvl1pPr>
          </a:lstStyle>
          <a:p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/>
              <a:t>Predição e Diagnóstico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800" b="1" dirty="0"/>
              <a:t>Imagens (fotos, radiografias etc.)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800" b="1" dirty="0"/>
              <a:t>Dados de pacientes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/>
              <a:t>Previsões de Saúde Pública</a:t>
            </a:r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08E7-DC08-D104-E28F-E9F3E7D1705F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Aplicações de ML</a:t>
            </a:r>
          </a:p>
        </p:txBody>
      </p:sp>
    </p:spTree>
    <p:extLst>
      <p:ext uri="{BB962C8B-B14F-4D97-AF65-F5344CB8AC3E}">
        <p14:creationId xmlns:p14="http://schemas.microsoft.com/office/powerpoint/2010/main" val="322591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78F969-9897-A584-CC36-EBEC127C837E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Inteligência artificial e saúde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DCFBE-9605-0D64-4A43-B70A8BB9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3914"/>
            <a:ext cx="4500129" cy="1921881"/>
          </a:xfrm>
          <a:prstGeom prst="rect">
            <a:avLst/>
          </a:prstGeom>
        </p:spPr>
      </p:pic>
      <p:pic>
        <p:nvPicPr>
          <p:cNvPr id="10" name="image6.jpg" descr="Text&#10;&#10;Description automatically generated with low confidence">
            <a:extLst>
              <a:ext uri="{FF2B5EF4-FFF2-40B4-BE49-F238E27FC236}">
                <a16:creationId xmlns:a16="http://schemas.microsoft.com/office/drawing/2014/main" id="{68F7D436-92CA-0A21-0485-31A1DEB9FD3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66816" y="4188088"/>
            <a:ext cx="3028950" cy="943610"/>
          </a:xfrm>
          <a:prstGeom prst="rect">
            <a:avLst/>
          </a:prstGeom>
          <a:ln/>
        </p:spPr>
      </p:pic>
      <p:pic>
        <p:nvPicPr>
          <p:cNvPr id="11" name="image1.png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01A619C-4EC1-D1E8-4E18-F87F9F413E8F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415590" y="2450634"/>
            <a:ext cx="6101080" cy="2374265"/>
          </a:xfrm>
          <a:prstGeom prst="rect">
            <a:avLst/>
          </a:prstGeom>
          <a:ln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CD5873-D67C-4A51-8972-4E9106C5B927}"/>
              </a:ext>
            </a:extLst>
          </p:cNvPr>
          <p:cNvSpPr txBox="1"/>
          <p:nvPr/>
        </p:nvSpPr>
        <p:spPr>
          <a:xfrm>
            <a:off x="5415590" y="5405402"/>
            <a:ext cx="60960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Número de algoritmos baseados em IA aprovados pelo FDA por especialidade médica e tipo algoritmo de IA (2022)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A5DDDE-81AD-2E97-B6FB-50DD3FAD9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076" y="1298544"/>
            <a:ext cx="1509806" cy="185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2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179078D-E7A4-4760-E3D6-B741EF60ECFF}"/>
              </a:ext>
            </a:extLst>
          </p:cNvPr>
          <p:cNvSpPr txBox="1"/>
          <p:nvPr/>
        </p:nvSpPr>
        <p:spPr>
          <a:xfrm>
            <a:off x="6848430" y="1439188"/>
            <a:ext cx="493266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342900" indent="-342900">
              <a:buFont typeface="Arial" panose="020B0604020202020204" pitchFamily="34" charset="0"/>
              <a:buChar char="•"/>
              <a:defRPr sz="2400" b="1"/>
            </a:lvl1pPr>
            <a:lvl2pPr marL="742950" lvl="1" indent="-285750">
              <a:buFont typeface="Arial" panose="020B0604020202020204" pitchFamily="34" charset="0"/>
              <a:buChar char="•"/>
              <a:defRPr sz="2800" b="1"/>
            </a:lvl2pPr>
            <a:lvl3pPr marL="1200150" lvl="2" indent="-285750">
              <a:buFont typeface="Arial" panose="020B0604020202020204" pitchFamily="34" charset="0"/>
              <a:buChar char="•"/>
              <a:defRPr sz="2800" b="1"/>
            </a:lvl3pPr>
          </a:lstStyle>
          <a:p>
            <a:endParaRPr lang="pt-BR" dirty="0"/>
          </a:p>
          <a:p>
            <a:pPr lvl="1"/>
            <a:r>
              <a:rPr lang="pt-BR" dirty="0" err="1"/>
              <a:t>Chatbots</a:t>
            </a:r>
            <a:r>
              <a:rPr lang="pt-BR" dirty="0"/>
              <a:t> de Orientação de Cuidados Clínicos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Tratamento de Prontuários Médicos</a:t>
            </a:r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08E7-DC08-D104-E28F-E9F3E7D1705F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Generative</a:t>
            </a:r>
            <a:r>
              <a:rPr lang="pt-BR" dirty="0"/>
              <a:t> ai</a:t>
            </a:r>
          </a:p>
        </p:txBody>
      </p:sp>
      <p:pic>
        <p:nvPicPr>
          <p:cNvPr id="3" name="Picture 2" descr="Desvendando a IA Generativa. Entenda o que essa tecnologia pode ...">
            <a:extLst>
              <a:ext uri="{FF2B5EF4-FFF2-40B4-BE49-F238E27FC236}">
                <a16:creationId xmlns:a16="http://schemas.microsoft.com/office/drawing/2014/main" id="{016C0926-6138-0CA2-6BAF-B3FD406C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86" y="1369208"/>
            <a:ext cx="4444644" cy="31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cycle&#10;&#10;Description automatically generated">
            <a:extLst>
              <a:ext uri="{FF2B5EF4-FFF2-40B4-BE49-F238E27FC236}">
                <a16:creationId xmlns:a16="http://schemas.microsoft.com/office/drawing/2014/main" id="{10734C5A-7D27-593A-1519-D6265AEB6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1" y="3693458"/>
            <a:ext cx="3078575" cy="23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8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pact Radar for Generative AI">
            <a:extLst>
              <a:ext uri="{FF2B5EF4-FFF2-40B4-BE49-F238E27FC236}">
                <a16:creationId xmlns:a16="http://schemas.microsoft.com/office/drawing/2014/main" id="{19F86EAC-0807-DC20-A287-06EEDF6E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21" y="1390490"/>
            <a:ext cx="3082207" cy="30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D16E7-BDAE-8D9F-D5BA-B27712007846}"/>
              </a:ext>
            </a:extLst>
          </p:cNvPr>
          <p:cNvSpPr txBox="1"/>
          <p:nvPr/>
        </p:nvSpPr>
        <p:spPr>
          <a:xfrm>
            <a:off x="5408971" y="1390490"/>
            <a:ext cx="609845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342900" indent="-342900">
              <a:buFont typeface="Arial" panose="020B0604020202020204" pitchFamily="34" charset="0"/>
              <a:buChar char="•"/>
              <a:defRPr sz="2400" b="1"/>
            </a:lvl1pPr>
            <a:lvl2pPr marL="742950" lvl="1" indent="-285750">
              <a:buFont typeface="Arial" panose="020B0604020202020204" pitchFamily="34" charset="0"/>
              <a:buChar char="•"/>
              <a:defRPr sz="2800" b="1"/>
            </a:lvl2pPr>
            <a:lvl3pPr marL="1200150" lvl="2" indent="-285750">
              <a:buFont typeface="Arial" panose="020B0604020202020204" pitchFamily="34" charset="0"/>
              <a:buChar char="•"/>
              <a:defRPr sz="2800" b="1"/>
            </a:lvl3pPr>
          </a:lstStyle>
          <a:p>
            <a:r>
              <a:rPr lang="en-US" sz="2800" dirty="0" err="1"/>
              <a:t>Aplicações</a:t>
            </a:r>
            <a:r>
              <a:rPr lang="en-US" sz="2800" dirty="0"/>
              <a:t> de Generative AI: </a:t>
            </a:r>
            <a:r>
              <a:rPr lang="en-US" sz="2800" dirty="0" err="1"/>
              <a:t>Finanças</a:t>
            </a:r>
            <a:r>
              <a:rPr lang="en-US" sz="2800" dirty="0"/>
              <a:t>, </a:t>
            </a:r>
            <a:r>
              <a:rPr lang="en-US" sz="2800" dirty="0" err="1"/>
              <a:t>Energia</a:t>
            </a:r>
            <a:r>
              <a:rPr lang="en-US" sz="2800" dirty="0"/>
              <a:t>, </a:t>
            </a:r>
            <a:r>
              <a:rPr lang="en-US" sz="2800" dirty="0" err="1"/>
              <a:t>Direito</a:t>
            </a:r>
            <a:r>
              <a:rPr lang="en-US" sz="2800" dirty="0"/>
              <a:t>, </a:t>
            </a:r>
            <a:r>
              <a:rPr lang="en-US" sz="2800" dirty="0" err="1"/>
              <a:t>Engenharias</a:t>
            </a:r>
            <a:r>
              <a:rPr lang="en-US" sz="2800" dirty="0"/>
              <a:t> etc.</a:t>
            </a:r>
          </a:p>
          <a:p>
            <a:endParaRPr lang="en-US" sz="2800" dirty="0"/>
          </a:p>
          <a:p>
            <a:r>
              <a:rPr lang="en-US" sz="2800" dirty="0" err="1"/>
              <a:t>Modelos</a:t>
            </a:r>
            <a:r>
              <a:rPr lang="en-US" sz="2800" dirty="0"/>
              <a:t> </a:t>
            </a:r>
            <a:r>
              <a:rPr lang="en-US" sz="2800" dirty="0" err="1"/>
              <a:t>Preditivos</a:t>
            </a:r>
            <a:r>
              <a:rPr lang="en-US" sz="2800" dirty="0"/>
              <a:t>: </a:t>
            </a:r>
            <a:r>
              <a:rPr lang="en-US" sz="2800" dirty="0" err="1"/>
              <a:t>Preços</a:t>
            </a:r>
            <a:r>
              <a:rPr lang="en-US" sz="2800" dirty="0"/>
              <a:t>, </a:t>
            </a:r>
            <a:r>
              <a:rPr lang="en-US" sz="2800" dirty="0" err="1"/>
              <a:t>Detecção</a:t>
            </a:r>
            <a:r>
              <a:rPr lang="en-US" sz="2800" dirty="0"/>
              <a:t> e </a:t>
            </a:r>
            <a:r>
              <a:rPr lang="en-US" sz="2800" dirty="0" err="1"/>
              <a:t>Prevenção</a:t>
            </a:r>
            <a:r>
              <a:rPr lang="en-US" sz="2800" dirty="0"/>
              <a:t> de </a:t>
            </a:r>
            <a:r>
              <a:rPr lang="en-US" sz="2800" dirty="0" err="1"/>
              <a:t>Falhas</a:t>
            </a:r>
            <a:r>
              <a:rPr lang="en-US" sz="2800" dirty="0"/>
              <a:t> etc.</a:t>
            </a:r>
          </a:p>
          <a:p>
            <a:endParaRPr lang="en-US" sz="2800" dirty="0"/>
          </a:p>
          <a:p>
            <a:r>
              <a:rPr lang="en-US" sz="2800" dirty="0"/>
              <a:t>Imagens: </a:t>
            </a:r>
            <a:r>
              <a:rPr lang="en-US" sz="2800" dirty="0" err="1"/>
              <a:t>Satélites</a:t>
            </a:r>
            <a:r>
              <a:rPr lang="en-US" sz="2800" dirty="0"/>
              <a:t> (</a:t>
            </a:r>
            <a:r>
              <a:rPr lang="en-US" sz="2800" dirty="0" err="1"/>
              <a:t>Desmatamento</a:t>
            </a:r>
            <a:r>
              <a:rPr lang="en-US" sz="2800" dirty="0"/>
              <a:t>), </a:t>
            </a:r>
            <a:r>
              <a:rPr lang="en-US" sz="2800" dirty="0" err="1"/>
              <a:t>Pessoas</a:t>
            </a:r>
            <a:r>
              <a:rPr lang="en-US" sz="2800" dirty="0"/>
              <a:t> (</a:t>
            </a:r>
            <a:r>
              <a:rPr lang="en-US" sz="2800" dirty="0" err="1"/>
              <a:t>Reconhecimento</a:t>
            </a:r>
            <a:r>
              <a:rPr lang="en-US" sz="2800" dirty="0"/>
              <a:t>, Pose Detection, Body Count etc.)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970F2F-F81D-7ACF-DEE1-B3DDB2E919AD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Muitos outras oportunidades</a:t>
            </a:r>
          </a:p>
        </p:txBody>
      </p:sp>
      <p:pic>
        <p:nvPicPr>
          <p:cNvPr id="7" name="image6.jpg" descr="Text&#10;&#10;Description automatically generated with low confidence">
            <a:extLst>
              <a:ext uri="{FF2B5EF4-FFF2-40B4-BE49-F238E27FC236}">
                <a16:creationId xmlns:a16="http://schemas.microsoft.com/office/drawing/2014/main" id="{486F841B-C412-4902-2996-89DD8BB07FF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62522" y="5193734"/>
            <a:ext cx="3028950" cy="943610"/>
          </a:xfrm>
          <a:prstGeom prst="rect">
            <a:avLst/>
          </a:prstGeom>
          <a:ln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AFFAB9-71C4-8D03-BD3D-1A951DEA7951}"/>
              </a:ext>
            </a:extLst>
          </p:cNvPr>
          <p:cNvSpPr/>
          <p:nvPr/>
        </p:nvSpPr>
        <p:spPr>
          <a:xfrm>
            <a:off x="3826944" y="4881880"/>
            <a:ext cx="1237129" cy="133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33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BE20F-1B47-43C3-90E1-06261FB3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8" y="2015909"/>
            <a:ext cx="5396407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4400" spc="750" dirty="0">
                <a:solidFill>
                  <a:schemeClr val="bg1"/>
                </a:solidFill>
              </a:rPr>
              <a:t>Bora </a:t>
            </a:r>
            <a:r>
              <a:rPr lang="en-US" sz="4400" spc="750" dirty="0" err="1">
                <a:solidFill>
                  <a:schemeClr val="bg1"/>
                </a:solidFill>
              </a:rPr>
              <a:t>buscar</a:t>
            </a:r>
            <a:r>
              <a:rPr lang="en-US" sz="4400" spc="750" dirty="0">
                <a:solidFill>
                  <a:schemeClr val="bg1"/>
                </a:solidFill>
              </a:rPr>
              <a:t> o </a:t>
            </a:r>
            <a:r>
              <a:rPr lang="en-US" sz="4400" spc="750" dirty="0" err="1">
                <a:solidFill>
                  <a:schemeClr val="bg1"/>
                </a:solidFill>
              </a:rPr>
              <a:t>seu</a:t>
            </a:r>
            <a:r>
              <a:rPr lang="en-US" sz="4400" spc="750" dirty="0">
                <a:solidFill>
                  <a:schemeClr val="bg1"/>
                </a:solidFill>
              </a:rPr>
              <a:t> </a:t>
            </a:r>
            <a:r>
              <a:rPr lang="en-US" sz="4400" spc="750" dirty="0" err="1">
                <a:solidFill>
                  <a:schemeClr val="bg1"/>
                </a:solidFill>
              </a:rPr>
              <a:t>projeto</a:t>
            </a:r>
            <a:r>
              <a:rPr lang="en-US" sz="4400" spc="750" dirty="0">
                <a:solidFill>
                  <a:schemeClr val="bg1"/>
                </a:solidFill>
              </a:rPr>
              <a:t> e </a:t>
            </a:r>
            <a:r>
              <a:rPr lang="en-US" sz="4400" spc="750" dirty="0" err="1">
                <a:solidFill>
                  <a:schemeClr val="bg1"/>
                </a:solidFill>
              </a:rPr>
              <a:t>participar</a:t>
            </a:r>
            <a:r>
              <a:rPr lang="en-US" sz="4400" spc="75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B2307-B57A-1C28-5096-1F436603D086}"/>
              </a:ext>
            </a:extLst>
          </p:cNvPr>
          <p:cNvSpPr txBox="1"/>
          <p:nvPr/>
        </p:nvSpPr>
        <p:spPr>
          <a:xfrm>
            <a:off x="427206" y="6166431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https://github.com/Rogerio-mack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947643-A457-D3AD-D9A5-A2488387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167" y="2049087"/>
            <a:ext cx="2883663" cy="29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99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78F969-9897-A584-CC36-EBEC127C837E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IA e saúde : ALGUNS PROJETOS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DCFBE-9605-0D64-4A43-B70A8BB9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3914"/>
            <a:ext cx="4500129" cy="1921881"/>
          </a:xfrm>
          <a:prstGeom prst="rect">
            <a:avLst/>
          </a:prstGeom>
        </p:spPr>
      </p:pic>
      <p:pic>
        <p:nvPicPr>
          <p:cNvPr id="10" name="image6.jpg" descr="Text&#10;&#10;Description automatically generated with low confidence">
            <a:extLst>
              <a:ext uri="{FF2B5EF4-FFF2-40B4-BE49-F238E27FC236}">
                <a16:creationId xmlns:a16="http://schemas.microsoft.com/office/drawing/2014/main" id="{68F7D436-92CA-0A21-0485-31A1DEB9FD3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530204" y="4089259"/>
            <a:ext cx="3028950" cy="943610"/>
          </a:xfrm>
          <a:prstGeom prst="rect">
            <a:avLst/>
          </a:prstGeom>
          <a:ln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0BB8C0-68B5-0321-088A-2AE9FA497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076" y="1298544"/>
            <a:ext cx="1509806" cy="1857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06199-895D-57A1-BC65-793BC2997664}"/>
              </a:ext>
            </a:extLst>
          </p:cNvPr>
          <p:cNvSpPr txBox="1"/>
          <p:nvPr/>
        </p:nvSpPr>
        <p:spPr>
          <a:xfrm>
            <a:off x="5754047" y="1579897"/>
            <a:ext cx="54214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Estimativa de Maturidade Óssea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ICs</a:t>
            </a:r>
            <a:r>
              <a:rPr lang="pt-BR" sz="2400" dirty="0"/>
              <a:t>, </a:t>
            </a:r>
            <a:r>
              <a:rPr lang="pt-BR" sz="2400" dirty="0" err="1"/>
              <a:t>ITs</a:t>
            </a:r>
            <a:r>
              <a:rPr lang="pt-BR" sz="2400" dirty="0"/>
              <a:t>, Dissertações e Teses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b="1" dirty="0"/>
              <a:t>Aplicações de IA imagens e Saúde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ONCAI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Bolsas de 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Dados de Dengue, Câncer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ICs</a:t>
            </a:r>
            <a:r>
              <a:rPr lang="pt-BR" sz="2400" dirty="0"/>
              <a:t>, </a:t>
            </a:r>
            <a:r>
              <a:rPr lang="pt-BR" sz="2400" dirty="0" err="1"/>
              <a:t>ITs</a:t>
            </a:r>
            <a:r>
              <a:rPr lang="pt-BR" sz="2400" dirty="0"/>
              <a:t>, </a:t>
            </a:r>
            <a:r>
              <a:rPr lang="pt-BR" sz="2400" dirty="0" err="1"/>
              <a:t>TCCs</a:t>
            </a:r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Bases Públicas de Saúde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Outros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49413-F3B1-D5F6-A83D-68DC5138C8F7}"/>
              </a:ext>
            </a:extLst>
          </p:cNvPr>
          <p:cNvSpPr/>
          <p:nvPr/>
        </p:nvSpPr>
        <p:spPr>
          <a:xfrm>
            <a:off x="3567953" y="3702206"/>
            <a:ext cx="1237129" cy="133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40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78F969-9897-A584-CC36-EBEC127C837E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IA e saúde : ALGUNS PROJETOS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DCFBE-9605-0D64-4A43-B70A8BB9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3914"/>
            <a:ext cx="4500129" cy="1921881"/>
          </a:xfrm>
          <a:prstGeom prst="rect">
            <a:avLst/>
          </a:prstGeom>
        </p:spPr>
      </p:pic>
      <p:pic>
        <p:nvPicPr>
          <p:cNvPr id="10" name="image6.jpg" descr="Text&#10;&#10;Description automatically generated with low confidence">
            <a:extLst>
              <a:ext uri="{FF2B5EF4-FFF2-40B4-BE49-F238E27FC236}">
                <a16:creationId xmlns:a16="http://schemas.microsoft.com/office/drawing/2014/main" id="{68F7D436-92CA-0A21-0485-31A1DEB9FD3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66816" y="4188088"/>
            <a:ext cx="3028950" cy="943610"/>
          </a:xfrm>
          <a:prstGeom prst="rect">
            <a:avLst/>
          </a:prstGeom>
          <a:ln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0BB8C0-68B5-0321-088A-2AE9FA497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076" y="1298544"/>
            <a:ext cx="1509806" cy="1857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06199-895D-57A1-BC65-793BC2997664}"/>
              </a:ext>
            </a:extLst>
          </p:cNvPr>
          <p:cNvSpPr txBox="1"/>
          <p:nvPr/>
        </p:nvSpPr>
        <p:spPr>
          <a:xfrm>
            <a:off x="5754047" y="1579897"/>
            <a:ext cx="523598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Estimativa de Maturidade Óssea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ICs</a:t>
            </a:r>
            <a:r>
              <a:rPr lang="pt-BR" sz="2400" dirty="0"/>
              <a:t>, </a:t>
            </a:r>
            <a:r>
              <a:rPr lang="pt-BR" sz="2400" dirty="0" err="1"/>
              <a:t>ITs</a:t>
            </a:r>
            <a:r>
              <a:rPr lang="pt-BR" sz="2400" dirty="0"/>
              <a:t>, Dissertações e Teses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Aplicações de IA imagens e Saúde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ONCAI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Bolsas de 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Dados de Dengue, Câncer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ICs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ITs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1">
                    <a:lumMod val="75000"/>
                  </a:schemeClr>
                </a:solidFill>
              </a:rPr>
              <a:t>TCCs</a:t>
            </a: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Bases Públicas de Saúde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Outros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46A2E2-D89E-87E1-AC54-AE0BF5B4C499}"/>
              </a:ext>
            </a:extLst>
          </p:cNvPr>
          <p:cNvSpPr/>
          <p:nvPr/>
        </p:nvSpPr>
        <p:spPr>
          <a:xfrm>
            <a:off x="457200" y="1233914"/>
            <a:ext cx="5296847" cy="43255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59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3BEBE-3631-6582-B546-648DC5FC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41351"/>
            <a:ext cx="6668431" cy="3181794"/>
          </a:xfrm>
          <a:prstGeom prst="rect">
            <a:avLst/>
          </a:prstGeom>
        </p:spPr>
      </p:pic>
      <p:pic>
        <p:nvPicPr>
          <p:cNvPr id="4" name="image6.jpg" descr="Text&#10;&#10;Description automatically generated with low confidence">
            <a:extLst>
              <a:ext uri="{FF2B5EF4-FFF2-40B4-BE49-F238E27FC236}">
                <a16:creationId xmlns:a16="http://schemas.microsoft.com/office/drawing/2014/main" id="{3A2443B2-5C22-12E6-A2A6-149C3965DA2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897106" y="1607852"/>
            <a:ext cx="3028950" cy="943610"/>
          </a:xfrm>
          <a:prstGeom prst="rect">
            <a:avLst/>
          </a:prstGeom>
          <a:ln/>
        </p:spPr>
      </p:pic>
      <p:pic>
        <p:nvPicPr>
          <p:cNvPr id="5" name="image13.png">
            <a:extLst>
              <a:ext uri="{FF2B5EF4-FFF2-40B4-BE49-F238E27FC236}">
                <a16:creationId xmlns:a16="http://schemas.microsoft.com/office/drawing/2014/main" id="{ECE341F9-A6C2-8ACD-3D2C-4ED289B699A8}"/>
              </a:ext>
            </a:extLst>
          </p:cNvPr>
          <p:cNvPicPr/>
          <p:nvPr/>
        </p:nvPicPr>
        <p:blipFill>
          <a:blip r:embed="rId5"/>
          <a:srcRect l="52376" t="41126" r="34772" b="35107"/>
          <a:stretch>
            <a:fillRect/>
          </a:stretch>
        </p:blipFill>
        <p:spPr>
          <a:xfrm>
            <a:off x="1781690" y="1234207"/>
            <a:ext cx="1219200" cy="1409700"/>
          </a:xfrm>
          <a:prstGeom prst="rect">
            <a:avLst/>
          </a:prstGeom>
          <a:ln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AD7F7D-3FEC-0CBC-E433-360A878FC24A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Estimativa de Maturidade Óssea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BB3ADB-B5F6-3534-B8CE-5C532C2BB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568288"/>
              </p:ext>
            </p:extLst>
          </p:nvPr>
        </p:nvGraphicFramePr>
        <p:xfrm>
          <a:off x="7579113" y="2446511"/>
          <a:ext cx="4180164" cy="42084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7473">
                  <a:extLst>
                    <a:ext uri="{9D8B030D-6E8A-4147-A177-3AD203B41FA5}">
                      <a16:colId xmlns:a16="http://schemas.microsoft.com/office/drawing/2014/main" val="1491118018"/>
                    </a:ext>
                  </a:extLst>
                </a:gridCol>
                <a:gridCol w="3872691">
                  <a:extLst>
                    <a:ext uri="{9D8B030D-6E8A-4147-A177-3AD203B41FA5}">
                      <a16:colId xmlns:a16="http://schemas.microsoft.com/office/drawing/2014/main" val="3040837253"/>
                    </a:ext>
                  </a:extLst>
                </a:gridCol>
              </a:tblGrid>
              <a:tr h="32231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highlight>
                            <a:srgbClr val="CB5577"/>
                          </a:highlight>
                        </a:rPr>
                        <a:t> </a:t>
                      </a:r>
                      <a:endParaRPr lang="pt-BR" sz="1400">
                        <a:effectLst/>
                        <a:highlight>
                          <a:srgbClr val="CB5577"/>
                        </a:highlight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highlight>
                            <a:srgbClr val="CB5577"/>
                          </a:highlight>
                        </a:rPr>
                        <a:t> </a:t>
                      </a:r>
                      <a:endParaRPr lang="pt-BR" sz="1400">
                        <a:solidFill>
                          <a:srgbClr val="595959"/>
                        </a:solidFill>
                        <a:effectLst/>
                        <a:highlight>
                          <a:srgbClr val="CB5577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highlight>
                            <a:srgbClr val="CB5577"/>
                          </a:highlight>
                        </a:rPr>
                        <a:t> </a:t>
                      </a:r>
                      <a:endParaRPr lang="pt-BR" sz="1400" dirty="0">
                        <a:effectLst/>
                        <a:highlight>
                          <a:srgbClr val="CB5577"/>
                        </a:highlight>
                      </a:endParaRPr>
                    </a:p>
                    <a:p>
                      <a:pPr marR="26606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O1. Implementar um modelo de aprendizado profundo para a estimativa da idade óssea da infância e da puberdade </a:t>
                      </a:r>
                      <a:endParaRPr lang="pt-BR" sz="1400" dirty="0">
                        <a:effectLst/>
                      </a:endParaRPr>
                    </a:p>
                    <a:p>
                      <a:pPr marR="26606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O2. Implementar uma aplicação móvel para uso prático do modelo por pediatras e radiologistas. </a:t>
                      </a:r>
                      <a:endParaRPr lang="pt-BR" sz="1400" dirty="0">
                        <a:effectLst/>
                      </a:endParaRPr>
                    </a:p>
                    <a:p>
                      <a:pPr marR="26606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O3. Implementar um modelo de referência para construção de outras aplicações de emprego da IA na saúde</a:t>
                      </a:r>
                      <a:endParaRPr lang="pt-BR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highlight>
                            <a:srgbClr val="CB5577"/>
                          </a:highlight>
                        </a:rPr>
                        <a:t> </a:t>
                      </a:r>
                      <a:endParaRPr lang="pt-BR" sz="1400" dirty="0">
                        <a:solidFill>
                          <a:srgbClr val="595959"/>
                        </a:solidFill>
                        <a:effectLst/>
                        <a:highlight>
                          <a:srgbClr val="CB5577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921280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515E213-FFAF-7E3A-85CA-3E8F954AC762}"/>
              </a:ext>
            </a:extLst>
          </p:cNvPr>
          <p:cNvSpPr/>
          <p:nvPr/>
        </p:nvSpPr>
        <p:spPr>
          <a:xfrm>
            <a:off x="5961528" y="1295998"/>
            <a:ext cx="1237129" cy="133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88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8AD7F7D-3FEC-0CBC-E433-360A878FC24A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Estimativa de Maturidade Óssea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10381D-2F22-4832-1461-4E174E0A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342" y="1440606"/>
            <a:ext cx="8912806" cy="42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417FC-BE53-13D7-7F06-88FFFE85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66" y="394863"/>
            <a:ext cx="4525006" cy="581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6B8C5-94DA-8C62-E961-8E6634E9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74" y="1736041"/>
            <a:ext cx="3214204" cy="38087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AB1E824-C12E-231A-475D-4DD2C49DE99C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 que faz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175562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B67F-E435-11B3-4BB1-1C4BF5D9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6" y="2666373"/>
            <a:ext cx="4572638" cy="2772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32C82-8759-24AC-4938-257596812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26" y="2442504"/>
            <a:ext cx="4639322" cy="321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A25E1-D0D6-B563-9F83-1462020CD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3" y="628779"/>
            <a:ext cx="4915586" cy="158137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83F74F-7922-6891-AE37-F6C5A1BA25E7}"/>
              </a:ext>
            </a:extLst>
          </p:cNvPr>
          <p:cNvSpPr txBox="1">
            <a:spLocks/>
          </p:cNvSpPr>
          <p:nvPr/>
        </p:nvSpPr>
        <p:spPr>
          <a:xfrm>
            <a:off x="457200" y="311031"/>
            <a:ext cx="10781070" cy="6702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processing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242959620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683</Words>
  <Application>Microsoft Office PowerPoint</Application>
  <PresentationFormat>Widescreen</PresentationFormat>
  <Paragraphs>172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Gill Sans</vt:lpstr>
      <vt:lpstr>Tw Cen MT</vt:lpstr>
      <vt:lpstr>GradientRiseVTI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Bora buscar o seu projeto e participar!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Rogerio de Oliveira</cp:lastModifiedBy>
  <cp:revision>496</cp:revision>
  <dcterms:created xsi:type="dcterms:W3CDTF">2021-07-08T13:24:25Z</dcterms:created>
  <dcterms:modified xsi:type="dcterms:W3CDTF">2024-04-02T22:58:26Z</dcterms:modified>
</cp:coreProperties>
</file>